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59" r:id="rId3"/>
    <p:sldId id="260" r:id="rId4"/>
    <p:sldId id="261" r:id="rId5"/>
    <p:sldId id="262" r:id="rId6"/>
    <p:sldId id="264"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p:scale>
          <a:sx n="66" d="100"/>
          <a:sy n="66" d="100"/>
        </p:scale>
        <p:origin x="-150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ar.wikipedia.org/wiki/%D8%A7%D9%84%D8%A3%D9%81%D9%88%D9%83%D8%A7%D8%AF%D9%88" TargetMode="External"/><Relationship Id="rId3" Type="http://schemas.openxmlformats.org/officeDocument/2006/relationships/hyperlink" Target="https://ar.wikipedia.org/wiki/%D8%A8%D9%8A%D8%B1%D9%8A%D8%AF%D9%88%D9%83%D8%B3%D9%8A%D9%86" TargetMode="External"/><Relationship Id="rId7" Type="http://schemas.openxmlformats.org/officeDocument/2006/relationships/hyperlink" Target="https://ar.wikipedia.org/wiki/%D9%81%D9%8A%D8%AA%D8%A7%D9%85%D9%8A%D9%86" TargetMode="External"/><Relationship Id="rId2" Type="http://schemas.openxmlformats.org/officeDocument/2006/relationships/hyperlink" Target="https://ar.wikipedia.org/wiki/%D8%A8%D9%8A%D8%B1%D9%8A%D8%AF%D9%8A%D9%86" TargetMode="External"/><Relationship Id="rId1" Type="http://schemas.openxmlformats.org/officeDocument/2006/relationships/slideLayout" Target="../slideLayouts/slideLayout2.xml"/><Relationship Id="rId6" Type="http://schemas.openxmlformats.org/officeDocument/2006/relationships/hyperlink" Target="https://ar.wikipedia.org/wiki/%D9%81%D9%88%D8%B3%D9%81%D8%A7%D8%AA" TargetMode="External"/><Relationship Id="rId5" Type="http://schemas.openxmlformats.org/officeDocument/2006/relationships/hyperlink" Target="https://ar.wikipedia.org/wiki/%D8%A8%D9%8A%D8%B1%D9%8A%D8%AF%D9%88%D9%83%D8%B3%D8%A7%D9%85%D9%8A%D9%86" TargetMode="External"/><Relationship Id="rId4" Type="http://schemas.openxmlformats.org/officeDocument/2006/relationships/hyperlink" Target="https://ar.wikipedia.org/wiki/%D8%A8%D9%8A%D8%B1%D9%8A%D8%AF%D9%88%D9%83%D8%B3%D8%A7%D9%8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err="1" smtClean="0"/>
              <a:t>Lec</a:t>
            </a:r>
            <a:r>
              <a:rPr lang="en-US" dirty="0" smtClean="0"/>
              <a:t>.</a:t>
            </a:r>
            <a:r>
              <a:rPr lang="ar-EG" dirty="0" smtClean="0"/>
              <a:t>3</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ar-EG" dirty="0" smtClean="0"/>
              <a:t>تابع النياسين  الوظيفه الفسيولوجيه</a:t>
            </a:r>
            <a:endParaRPr lang="en-US" dirty="0"/>
          </a:p>
        </p:txBody>
      </p:sp>
      <p:pic>
        <p:nvPicPr>
          <p:cNvPr id="1026" name="Picture 2" descr="https://scontent-hbe1-1.xx.fbcdn.net/v/t1.15752-9/90965526_232230001310805_3833747078958284800_n.jpg?_nc_cat=104&amp;_nc_sid=b96e70&amp;_nc_ohc=agKvedNt0vsAX_bnFLI&amp;_nc_ht=scontent-hbe1-1.xx&amp;oh=86bd497d81d818c66d49073e0c40ba93&amp;oe=5EA5C814"/>
          <p:cNvPicPr>
            <a:picLocks noChangeAspect="1" noChangeArrowheads="1"/>
          </p:cNvPicPr>
          <p:nvPr/>
        </p:nvPicPr>
        <p:blipFill>
          <a:blip r:embed="rId2" cstate="print"/>
          <a:srcRect/>
          <a:stretch>
            <a:fillRect/>
          </a:stretch>
        </p:blipFill>
        <p:spPr bwMode="auto">
          <a:xfrm>
            <a:off x="609600" y="1524000"/>
            <a:ext cx="8001000" cy="434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31746" name="Picture 2" descr="https://scontent-hbe1-1.xx.fbcdn.net/v/t1.15752-9/91364480_163046744837806_3590036830558355456_n.jpg?_nc_cat=104&amp;_nc_sid=b96e70&amp;_nc_ohc=jNEPvXQozmoAX-Xp94T&amp;_nc_ht=scontent-hbe1-1.xx&amp;oh=ec05f12ee6253175e1176ffe91393ce7&amp;oe=5EA5337E"/>
          <p:cNvPicPr>
            <a:picLocks noChangeAspect="1" noChangeArrowheads="1"/>
          </p:cNvPicPr>
          <p:nvPr/>
        </p:nvPicPr>
        <p:blipFill>
          <a:blip r:embed="rId2" cstate="print"/>
          <a:srcRect/>
          <a:stretch>
            <a:fillRect/>
          </a:stretch>
        </p:blipFill>
        <p:spPr bwMode="auto">
          <a:xfrm>
            <a:off x="457200" y="381000"/>
            <a:ext cx="8229600" cy="5638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2770" name="Picture 2" descr="https://scontent-hbe1-1.xx.fbcdn.net/v/t1.15752-9/90962309_1708373892649131_8775490094153859072_n.jpg?_nc_cat=105&amp;_nc_sid=b96e70&amp;_nc_ohc=CyweK9NqLIkAX-IJ8Qw&amp;_nc_ht=scontent-hbe1-1.xx&amp;oh=8e3b8488b4c4fd49c1976c621126e0f0&amp;oe=5EA35AA0"/>
          <p:cNvPicPr>
            <a:picLocks noChangeAspect="1" noChangeArrowheads="1"/>
          </p:cNvPicPr>
          <p:nvPr/>
        </p:nvPicPr>
        <p:blipFill>
          <a:blip r:embed="rId2" cstate="print"/>
          <a:srcRect/>
          <a:stretch>
            <a:fillRect/>
          </a:stretch>
        </p:blipFill>
        <p:spPr bwMode="auto">
          <a:xfrm>
            <a:off x="457200" y="304800"/>
            <a:ext cx="8229600" cy="571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smtClean="0"/>
              <a:t>فيتامين بي6 يتكون من ثلاث مشتقات </a:t>
            </a:r>
            <a:r>
              <a:rPr lang="ar-EG" dirty="0" smtClean="0">
                <a:hlinkClick r:id="rId2" tooltip="بيريدين"/>
              </a:rPr>
              <a:t>للبيريدين</a:t>
            </a:r>
            <a:r>
              <a:rPr lang="ar-EG" dirty="0" smtClean="0"/>
              <a:t> شبيهة ببعضها وهي </a:t>
            </a:r>
            <a:r>
              <a:rPr lang="ar-EG" dirty="0" smtClean="0">
                <a:hlinkClick r:id="rId3" tooltip="بيريدوكسين"/>
              </a:rPr>
              <a:t>بيريدوكسين</a:t>
            </a:r>
            <a:r>
              <a:rPr lang="ar-EG" dirty="0" smtClean="0"/>
              <a:t> </a:t>
            </a:r>
            <a:r>
              <a:rPr lang="ar-EG" dirty="0" smtClean="0">
                <a:hlinkClick r:id="rId4" tooltip="بيريدوكسال"/>
              </a:rPr>
              <a:t>وبيريدوكسال</a:t>
            </a:r>
            <a:r>
              <a:rPr lang="ar-EG" dirty="0" smtClean="0"/>
              <a:t> </a:t>
            </a:r>
            <a:r>
              <a:rPr lang="ar-EG" dirty="0" smtClean="0">
                <a:hlinkClick r:id="rId5" tooltip="بيريدوكسامين"/>
              </a:rPr>
              <a:t>وبيريدوكسامين</a:t>
            </a:r>
            <a:r>
              <a:rPr lang="ar-EG" dirty="0" smtClean="0"/>
              <a:t> ومركبات </a:t>
            </a:r>
            <a:r>
              <a:rPr lang="ar-EG" dirty="0" smtClean="0">
                <a:hlinkClick r:id="rId6" tooltip="فوسفات"/>
              </a:rPr>
              <a:t>الفوسفات</a:t>
            </a:r>
            <a:r>
              <a:rPr lang="ar-EG" dirty="0" smtClean="0"/>
              <a:t> الخاصة بهم. هذا </a:t>
            </a:r>
            <a:r>
              <a:rPr lang="ar-EG" dirty="0" smtClean="0">
                <a:hlinkClick r:id="rId7" tooltip="فيتامين"/>
              </a:rPr>
              <a:t>الفيتامين</a:t>
            </a:r>
            <a:r>
              <a:rPr lang="ar-EG" dirty="0" smtClean="0"/>
              <a:t> يتوفر في الكبد وثمار </a:t>
            </a:r>
            <a:r>
              <a:rPr lang="ar-EG" dirty="0" smtClean="0">
                <a:hlinkClick r:id="rId8" tooltip="الأفوكادو"/>
              </a:rPr>
              <a:t>الأفوكادو</a:t>
            </a:r>
            <a:r>
              <a:rPr lang="ar-EG" dirty="0" smtClean="0"/>
              <a:t> والماكريل واللحوم الحمراء والبيض والموز والخضراوات. </a:t>
            </a:r>
            <a:endParaRPr lang="ar-EG" dirty="0" smtClean="0"/>
          </a:p>
          <a:p>
            <a:pPr algn="r" rtl="1"/>
            <a:r>
              <a:rPr lang="en-US" dirty="0" smtClean="0"/>
              <a:t>C</a:t>
            </a:r>
            <a:r>
              <a:rPr lang="en-US" baseline="-25000" dirty="0" smtClean="0"/>
              <a:t>8</a:t>
            </a:r>
            <a:r>
              <a:rPr lang="en-US" dirty="0" smtClean="0"/>
              <a:t>H</a:t>
            </a:r>
            <a:r>
              <a:rPr lang="en-US" baseline="-25000" dirty="0" smtClean="0"/>
              <a:t>11</a:t>
            </a:r>
            <a:r>
              <a:rPr lang="en-US" dirty="0" smtClean="0"/>
              <a:t>NO</a:t>
            </a:r>
            <a:r>
              <a:rPr lang="en-US" baseline="-25000" dirty="0" smtClean="0"/>
              <a:t>3</a:t>
            </a:r>
            <a:r>
              <a:rPr lang="en-US" dirty="0" smtClean="0"/>
              <a:t> </a:t>
            </a:r>
            <a:endParaRPr lang="ar-EG" dirty="0" smtClean="0"/>
          </a:p>
          <a:p>
            <a:pPr algn="r" rtl="1"/>
            <a:r>
              <a:rPr lang="ar-EG" dirty="0" smtClean="0"/>
              <a:t>البيريدوكسين، وهو التركيب الذي يعطى بشكل شائع للفيتامين </a:t>
            </a:r>
            <a:r>
              <a:rPr lang="en-US" dirty="0" smtClean="0"/>
              <a:t>B6، </a:t>
            </a:r>
            <a:r>
              <a:rPr lang="ar-EG" dirty="0" smtClean="0"/>
              <a:t>في المتممات الغذائية </a:t>
            </a:r>
            <a:r>
              <a:rPr lang="en-US" dirty="0" smtClean="0"/>
              <a:t>Dietary Supplements.</a:t>
            </a:r>
          </a:p>
          <a:p>
            <a:pPr algn="r" rtl="1"/>
            <a:r>
              <a:rPr lang="ar-EG" dirty="0" smtClean="0"/>
              <a:t>البيريدوكسين-5َ-فوسفات </a:t>
            </a:r>
            <a:r>
              <a:rPr lang="en-US" dirty="0" smtClean="0"/>
              <a:t>Pyridoxine-5′-Phosphate (PNP)</a:t>
            </a:r>
          </a:p>
          <a:p>
            <a:pPr algn="r" rtl="1"/>
            <a:r>
              <a:rPr lang="ar-EG" dirty="0" smtClean="0"/>
              <a:t>البيريدوكسال </a:t>
            </a:r>
            <a:r>
              <a:rPr lang="en-US" dirty="0" err="1" smtClean="0"/>
              <a:t>Pyridoxal</a:t>
            </a:r>
            <a:endParaRPr lang="en-US" dirty="0" smtClean="0"/>
          </a:p>
          <a:p>
            <a:pPr algn="r" rtl="1"/>
            <a:r>
              <a:rPr lang="ar-EG" dirty="0" smtClean="0"/>
              <a:t>البيريدوكسال-5َ-فوسفات </a:t>
            </a:r>
            <a:r>
              <a:rPr lang="en-US" dirty="0" smtClean="0"/>
              <a:t>Pyridoxal-5′-Phosphate (PLP)، </a:t>
            </a:r>
            <a:r>
              <a:rPr lang="ar-EG" dirty="0" smtClean="0"/>
              <a:t>وهو الشكل النشط في عمليات الاستقلاب أو الأيض </a:t>
            </a:r>
            <a:r>
              <a:rPr lang="en-US" dirty="0" smtClean="0"/>
              <a:t>Metabolism، </a:t>
            </a:r>
            <a:r>
              <a:rPr lang="ar-EG" dirty="0" smtClean="0"/>
              <a:t>ويباع كمتمم غذائي باسم ‘</a:t>
            </a:r>
            <a:r>
              <a:rPr lang="en-US" dirty="0" smtClean="0"/>
              <a:t>P-5-P’.</a:t>
            </a:r>
          </a:p>
          <a:p>
            <a:pPr algn="r" rtl="1"/>
            <a:r>
              <a:rPr lang="ar-EG" dirty="0" smtClean="0"/>
              <a:t>البيريدوكسامين </a:t>
            </a:r>
            <a:r>
              <a:rPr lang="en-US" dirty="0" err="1" smtClean="0"/>
              <a:t>Piridoxamine</a:t>
            </a:r>
            <a:endParaRPr lang="en-US" dirty="0" smtClean="0"/>
          </a:p>
          <a:p>
            <a:pPr algn="r" rtl="1"/>
            <a:r>
              <a:rPr lang="ar-EG" dirty="0" smtClean="0"/>
              <a:t>البيريدوكسامين-5َ-فوسفات </a:t>
            </a:r>
            <a:r>
              <a:rPr lang="en-US" dirty="0" smtClean="0"/>
              <a:t>Pyridoxamine-5′-Phosphate (PMP)</a:t>
            </a:r>
          </a:p>
          <a:p>
            <a:pPr algn="r" rtl="1"/>
            <a:r>
              <a:rPr lang="ar-EG" dirty="0" smtClean="0"/>
              <a:t>حمض 4- البيريدوكسيك 4-</a:t>
            </a:r>
            <a:r>
              <a:rPr lang="en-US" dirty="0" err="1" smtClean="0"/>
              <a:t>Pyridoxic</a:t>
            </a:r>
            <a:r>
              <a:rPr lang="en-US" dirty="0" smtClean="0"/>
              <a:t> Acid، </a:t>
            </a:r>
            <a:r>
              <a:rPr lang="ar-EG" dirty="0" smtClean="0"/>
              <a:t>وهو ناتج الاستقلاب الأول أو مقيضة </a:t>
            </a:r>
            <a:r>
              <a:rPr lang="en-US" dirty="0" err="1" smtClean="0"/>
              <a:t>Catobolite</a:t>
            </a:r>
            <a:r>
              <a:rPr lang="en-US" dirty="0" smtClean="0"/>
              <a:t> </a:t>
            </a:r>
            <a:r>
              <a:rPr lang="ar-EG" dirty="0" smtClean="0"/>
              <a:t>يتشكل في طريق طرحه في البول.</a:t>
            </a:r>
          </a:p>
          <a:p>
            <a:pPr algn="r" rtl="1"/>
            <a:r>
              <a:rPr lang="ar-EG" dirty="0" smtClean="0"/>
              <a:t>البيريتينول </a:t>
            </a:r>
            <a:r>
              <a:rPr lang="en-US" dirty="0" err="1" smtClean="0"/>
              <a:t>Pyritinol</a:t>
            </a:r>
            <a:r>
              <a:rPr lang="en-US" dirty="0" smtClean="0"/>
              <a:t>، </a:t>
            </a:r>
            <a:r>
              <a:rPr lang="ar-EG" dirty="0" smtClean="0"/>
              <a:t>وهو مشتق نصف مصنع للبيريدوكسين يتألف من جزيئتي بيريدوكسين مرتبطين بجسر ثنائي سلفيد </a:t>
            </a:r>
            <a:r>
              <a:rPr lang="en-US" dirty="0" smtClean="0"/>
              <a:t>Disulfide Bridge.</a:t>
            </a:r>
          </a:p>
          <a:p>
            <a:pPr algn="r" rtl="1"/>
            <a:endParaRPr lang="en-US" dirty="0"/>
          </a:p>
        </p:txBody>
      </p:sp>
      <p:sp>
        <p:nvSpPr>
          <p:cNvPr id="3" name="Title 2"/>
          <p:cNvSpPr>
            <a:spLocks noGrp="1"/>
          </p:cNvSpPr>
          <p:nvPr>
            <p:ph type="title"/>
          </p:nvPr>
        </p:nvSpPr>
        <p:spPr/>
        <p:txBody>
          <a:bodyPr/>
          <a:lstStyle/>
          <a:p>
            <a:pPr algn="ctr" rtl="1"/>
            <a:r>
              <a:rPr lang="ar-EG" dirty="0" smtClean="0"/>
              <a:t>فيتامين </a:t>
            </a:r>
            <a:r>
              <a:rPr lang="en-US" dirty="0" smtClean="0"/>
              <a:t>B6 </a:t>
            </a:r>
            <a:r>
              <a:rPr lang="ar-EG" dirty="0" smtClean="0"/>
              <a:t>( البيريدوكسين)</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3794" name="Picture 2" descr="البيريدوكسين (فيتامين ب 6) يستخدم, الفوائد, الجرعات, الآثار ..."/>
          <p:cNvPicPr>
            <a:picLocks noChangeAspect="1" noChangeArrowheads="1"/>
          </p:cNvPicPr>
          <p:nvPr/>
        </p:nvPicPr>
        <p:blipFill>
          <a:blip r:embed="rId2" cstate="print"/>
          <a:srcRect/>
          <a:stretch>
            <a:fillRect/>
          </a:stretch>
        </p:blipFill>
        <p:spPr bwMode="auto">
          <a:xfrm>
            <a:off x="914400" y="457200"/>
            <a:ext cx="6781800" cy="2352676"/>
          </a:xfrm>
          <a:prstGeom prst="rect">
            <a:avLst/>
          </a:prstGeom>
          <a:noFill/>
        </p:spPr>
      </p:pic>
      <p:pic>
        <p:nvPicPr>
          <p:cNvPr id="33796" name="Picture 4" descr="Pyridoxal - an overview | ScienceDirect Topics"/>
          <p:cNvPicPr>
            <a:picLocks noChangeAspect="1" noChangeArrowheads="1"/>
          </p:cNvPicPr>
          <p:nvPr/>
        </p:nvPicPr>
        <p:blipFill>
          <a:blip r:embed="rId3" cstate="print"/>
          <a:srcRect/>
          <a:stretch>
            <a:fillRect/>
          </a:stretch>
        </p:blipFill>
        <p:spPr bwMode="auto">
          <a:xfrm>
            <a:off x="533400" y="2971800"/>
            <a:ext cx="8077200" cy="3124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7500" lnSpcReduction="20000"/>
          </a:bodyPr>
          <a:lstStyle/>
          <a:p>
            <a:pPr algn="r" rtl="1"/>
            <a:r>
              <a:rPr lang="ar-EG" b="1" dirty="0" smtClean="0"/>
              <a:t>المصادر الغذائية لفيتامين ب6 </a:t>
            </a:r>
            <a:r>
              <a:rPr lang="en-US" dirty="0" smtClean="0"/>
              <a:t/>
            </a:r>
            <a:br>
              <a:rPr lang="en-US" dirty="0" smtClean="0"/>
            </a:br>
            <a:r>
              <a:rPr lang="ar-EG" dirty="0" smtClean="0"/>
              <a:t>يوجد فيتامين ب6 ( </a:t>
            </a:r>
            <a:r>
              <a:rPr lang="en-US" dirty="0" smtClean="0"/>
              <a:t>B6 ) </a:t>
            </a:r>
            <a:r>
              <a:rPr lang="ar-EG" dirty="0" smtClean="0"/>
              <a:t>في الحليب واللحوم والكبد والحبوب والموز والبطاطس، والكرنب وغيرها من الخضروات وقد تحتاج بعض السيدات اللاتي يتناولن بعض أنواع حبوب منع الحمل إلى كمية أكثر من اللاتي لا يتناولنها</a:t>
            </a:r>
            <a:r>
              <a:rPr lang="ar-EG" dirty="0" smtClean="0"/>
              <a:t>.</a:t>
            </a:r>
          </a:p>
          <a:p>
            <a:pPr algn="r" rtl="1"/>
            <a:r>
              <a:rPr lang="ar-EG" b="1" dirty="0" smtClean="0"/>
              <a:t>أعراض نقص فيتامين ب6 ( </a:t>
            </a:r>
            <a:r>
              <a:rPr lang="en-US" b="1" dirty="0" smtClean="0"/>
              <a:t>B6 ): </a:t>
            </a:r>
            <a:r>
              <a:rPr lang="en-US" dirty="0" smtClean="0"/>
              <a:t/>
            </a:r>
            <a:br>
              <a:rPr lang="en-US" dirty="0" smtClean="0"/>
            </a:br>
            <a:r>
              <a:rPr lang="en-US" dirty="0" smtClean="0"/>
              <a:t>1 – </a:t>
            </a:r>
            <a:r>
              <a:rPr lang="ar-EG" dirty="0" smtClean="0"/>
              <a:t>إن نقص فيتامين ب6 ( </a:t>
            </a:r>
            <a:r>
              <a:rPr lang="en-US" dirty="0" smtClean="0"/>
              <a:t>B6 ) </a:t>
            </a:r>
            <a:r>
              <a:rPr lang="ar-EG" dirty="0" smtClean="0"/>
              <a:t>قليل الحدوث عند الإنسان، ولكن أمكن إحداث حالة نقص في متطوعين عن طريق إعطائهم مضاد الفيتامين، بالإضافة إلى خلو طعامهم من الفيتامين فحدثت أعراض مختلفة، شملت تكوين بقع تشبه الزهام (السيلان الدهني) وحول العينين، والأنف، والفم، وكذلك التهاب اللسان، والشفاه، وانخفاض في عدد الخلايا الليمفاوية.</a:t>
            </a:r>
            <a:br>
              <a:rPr lang="ar-EG" dirty="0" smtClean="0"/>
            </a:br>
            <a:r>
              <a:rPr lang="ar-EG" dirty="0" smtClean="0"/>
              <a:t>2 – وقد نتج عن استعمال وجبات غذائية خالية من فيتامين ب6 ( </a:t>
            </a:r>
            <a:r>
              <a:rPr lang="en-US" dirty="0" smtClean="0"/>
              <a:t>B6 ) </a:t>
            </a:r>
            <a:r>
              <a:rPr lang="ar-EG" dirty="0" smtClean="0"/>
              <a:t>فقط بدون استعمال مضاد الفيتامين، فقر دم، يتميز بصغر الكريات الحمراء وانخفض الهيموجلوبين، وقلة مقدرة الجسم على تحويل التبربتوفان الى نياسين.</a:t>
            </a:r>
            <a:br>
              <a:rPr lang="ar-EG" dirty="0" smtClean="0"/>
            </a:br>
            <a:r>
              <a:rPr lang="ar-EG" dirty="0" smtClean="0"/>
              <a:t>3 – كما ظهرت أعراض نقص الفيتامينات عند المرضى الذين يتحملون أدوية الإيزونيازيد المضاد للفيتامين، كان أهمها التهاب الأعصاب المحيطي.</a:t>
            </a:r>
            <a:br>
              <a:rPr lang="ar-EG" dirty="0" smtClean="0"/>
            </a:br>
            <a:r>
              <a:rPr lang="ar-EG" dirty="0" smtClean="0"/>
              <a:t>4 – وفى النساء اللواتي يستعملن أقراص منع الحمل الستيرويدية وكذلك في النساء الحوامل تظهر حالة من الضعف العام والتوعك.</a:t>
            </a:r>
            <a:br>
              <a:rPr lang="ar-EG" dirty="0" smtClean="0"/>
            </a:br>
            <a:r>
              <a:rPr lang="ar-EG" dirty="0" smtClean="0"/>
              <a:t>5 – أما الأطفال الذين يستعملن تراكيب حليب منخفضة في البيريدوكسين فقد حدثت لديهم حالة من التشنج والتخلج.</a:t>
            </a:r>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ar-EG" dirty="0" smtClean="0"/>
              <a:t>الدور الفسيولوجي للفيتامين في الجسم </a:t>
            </a:r>
            <a:endParaRPr lang="en-US" dirty="0"/>
          </a:p>
        </p:txBody>
      </p:sp>
      <p:pic>
        <p:nvPicPr>
          <p:cNvPr id="36866" name="Picture 2" descr="https://scontent-hbe1-1.xx.fbcdn.net/v/t1.15752-9/91147779_210598376898531_1120241875840663552_n.jpg?_nc_cat=111&amp;_nc_sid=b96e70&amp;_nc_ohc=R9zYCSf8G38AX85afWQ&amp;_nc_ht=scontent-hbe1-1.xx&amp;oh=61ebda3dcf17d24223b9d872320b2c2c&amp;oe=5EA48C95"/>
          <p:cNvPicPr>
            <a:picLocks noChangeAspect="1" noChangeArrowheads="1"/>
          </p:cNvPicPr>
          <p:nvPr/>
        </p:nvPicPr>
        <p:blipFill>
          <a:blip r:embed="rId2" cstate="print"/>
          <a:srcRect/>
          <a:stretch>
            <a:fillRect/>
          </a:stretch>
        </p:blipFill>
        <p:spPr bwMode="auto">
          <a:xfrm>
            <a:off x="609600" y="1371600"/>
            <a:ext cx="8001000" cy="49149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7890" name="Picture 2" descr="https://scontent-hbe1-1.xx.fbcdn.net/v/t1.15752-9/91262089_594839851378838_4170363044838244352_n.jpg?_nc_cat=100&amp;_nc_sid=b96e70&amp;_nc_ohc=An3Dcq_HMNIAX-t6l2C&amp;_nc_ht=scontent-hbe1-1.xx&amp;oh=279bdf8d50f5cdc94bc564cb48d58798&amp;oe=5EA2EB31"/>
          <p:cNvPicPr>
            <a:picLocks noChangeAspect="1" noChangeArrowheads="1"/>
          </p:cNvPicPr>
          <p:nvPr/>
        </p:nvPicPr>
        <p:blipFill>
          <a:blip r:embed="rId2" cstate="print"/>
          <a:srcRect/>
          <a:stretch>
            <a:fillRect/>
          </a:stretch>
        </p:blipFill>
        <p:spPr bwMode="auto">
          <a:xfrm>
            <a:off x="533400" y="304800"/>
            <a:ext cx="8153400" cy="589288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365</TotalTime>
  <Words>161</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أ.د/ ابراهيم عبدالعليم </vt:lpstr>
      <vt:lpstr>تابع النياسين  الوظيفه الفسيولوجيه</vt:lpstr>
      <vt:lpstr>Slide 3</vt:lpstr>
      <vt:lpstr>Slide 4</vt:lpstr>
      <vt:lpstr>فيتامين B6 ( البيريدوكسين)</vt:lpstr>
      <vt:lpstr>Slide 6</vt:lpstr>
      <vt:lpstr>Slide 7</vt:lpstr>
      <vt:lpstr>الدور الفسيولوجي للفيتامين في الجسم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112</cp:revision>
  <dcterms:created xsi:type="dcterms:W3CDTF">2020-03-16T08:37:20Z</dcterms:created>
  <dcterms:modified xsi:type="dcterms:W3CDTF">2020-03-28T07:05:48Z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